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Inter SemiBold"/>
      <p:regular r:id="rId47"/>
      <p:bold r:id="rId48"/>
      <p:italic r:id="rId49"/>
      <p:boldItalic r:id="rId50"/>
    </p:embeddedFont>
    <p:embeddedFont>
      <p:font typeface="Inter"/>
      <p:regular r:id="rId51"/>
      <p:bold r:id="rId52"/>
      <p:italic r:id="rId53"/>
      <p:boldItalic r:id="rId54"/>
    </p:embeddedFont>
    <p:embeddedFont>
      <p:font typeface="Open Sans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InterSemiBold-bold.fntdata"/><Relationship Id="rId47" Type="http://schemas.openxmlformats.org/officeDocument/2006/relationships/font" Target="fonts/InterSemiBold-regular.fntdata"/><Relationship Id="rId49" Type="http://schemas.openxmlformats.org/officeDocument/2006/relationships/font" Target="fonts/InterSemiBol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Inter-regular.fntdata"/><Relationship Id="rId50" Type="http://schemas.openxmlformats.org/officeDocument/2006/relationships/font" Target="fonts/InterSemiBold-boldItalic.fntdata"/><Relationship Id="rId53" Type="http://schemas.openxmlformats.org/officeDocument/2006/relationships/font" Target="fonts/Inter-italic.fntdata"/><Relationship Id="rId52" Type="http://schemas.openxmlformats.org/officeDocument/2006/relationships/font" Target="fonts/Inter-bold.fntdata"/><Relationship Id="rId11" Type="http://schemas.openxmlformats.org/officeDocument/2006/relationships/slide" Target="slides/slide6.xml"/><Relationship Id="rId55" Type="http://schemas.openxmlformats.org/officeDocument/2006/relationships/font" Target="fonts/OpenSans-regular.fntdata"/><Relationship Id="rId10" Type="http://schemas.openxmlformats.org/officeDocument/2006/relationships/slide" Target="slides/slide5.xml"/><Relationship Id="rId54" Type="http://schemas.openxmlformats.org/officeDocument/2006/relationships/font" Target="fonts/Inter-boldItalic.fntdata"/><Relationship Id="rId13" Type="http://schemas.openxmlformats.org/officeDocument/2006/relationships/slide" Target="slides/slide8.xml"/><Relationship Id="rId57" Type="http://schemas.openxmlformats.org/officeDocument/2006/relationships/font" Target="fonts/OpenSans-italic.fntdata"/><Relationship Id="rId12" Type="http://schemas.openxmlformats.org/officeDocument/2006/relationships/slide" Target="slides/slide7.xml"/><Relationship Id="rId56" Type="http://schemas.openxmlformats.org/officeDocument/2006/relationships/font" Target="fonts/OpenSans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OpenSans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da0581c3a1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da0581c3a1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da0581c3a1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da0581c3a1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da0581c3a1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da0581c3a1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da0581c3a1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da0581c3a1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dbb782ffbb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dbb782ffb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dbb782ffbb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dbb782ffb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dbb782ffbb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dbb782ffbb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da0581c3a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da0581c3a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da0581c3a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da0581c3a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da0581c3a1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da0581c3a1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d2968c163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d2968c163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dbb782ffb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dbb782ffb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dbb782ffb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dbb782ffb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dbb782ffb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dbb782ffb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dbb782ffb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dbb782ffb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dbb782ffb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dbb782ffb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dbb782ffb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dbb782ffb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dbb782ffbb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dbb782ffbb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dbb782ffb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dbb782ffb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dbb782ffbb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dbb782ffbb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dbb782ffbb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dbb782ffb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d2968c16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d2968c16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dbb782ffbb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dbb782ffbb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da0581c3a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da0581c3a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d2968c163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d2968c163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dbb782ffb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dbb782ffb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da0581c3a1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da0581c3a1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dbb782ffbb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dbb782ffbb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dbb782ffbb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dbb782ffbb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dbb782ffbb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dbb782ffbb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dbb782ffbb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dbb782ffbb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dbb782ffbb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dbb782ffbb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d2968c163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d2968c163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dbb782ffbb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dbb782ffbb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dbb782ffbb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dbb782ffbb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da0581c3a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da0581c3a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da0581c3a1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da0581c3a1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da0581c3a1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da0581c3a1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da0581c3a1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da0581c3a1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da0581c3a1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da0581c3a1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jp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jpg"/><Relationship Id="rId4" Type="http://schemas.openxmlformats.org/officeDocument/2006/relationships/image" Target="../media/image20.png"/><Relationship Id="rId10" Type="http://schemas.openxmlformats.org/officeDocument/2006/relationships/image" Target="../media/image10.png"/><Relationship Id="rId9" Type="http://schemas.openxmlformats.org/officeDocument/2006/relationships/image" Target="../media/image16.png"/><Relationship Id="rId5" Type="http://schemas.openxmlformats.org/officeDocument/2006/relationships/image" Target="../media/image21.png"/><Relationship Id="rId6" Type="http://schemas.openxmlformats.org/officeDocument/2006/relationships/image" Target="../media/image19.png"/><Relationship Id="rId7" Type="http://schemas.openxmlformats.org/officeDocument/2006/relationships/image" Target="../media/image25.png"/><Relationship Id="rId8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docs.python.org/3/library/functions.html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jp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Relationship Id="rId4" Type="http://schemas.openxmlformats.org/officeDocument/2006/relationships/image" Target="../media/image13.png"/><Relationship Id="rId5" Type="http://schemas.openxmlformats.org/officeDocument/2006/relationships/image" Target="../media/image17.png"/><Relationship Id="rId6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jp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jp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037" y="416819"/>
            <a:ext cx="2105022" cy="2334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" name="Google Shape;5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5381643" y="1381141"/>
            <a:ext cx="5143497" cy="238122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515150" y="1763225"/>
            <a:ext cx="6858900" cy="19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5000">
                <a:solidFill>
                  <a:srgbClr val="0E0E0E"/>
                </a:solidFill>
                <a:latin typeface="Inter"/>
                <a:ea typeface="Inter"/>
                <a:cs typeface="Inter"/>
                <a:sym typeface="Inter"/>
              </a:rPr>
              <a:t>Данные и переменные</a:t>
            </a:r>
            <a:endParaRPr b="1" sz="5000">
              <a:solidFill>
                <a:srgbClr val="0E0E0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5000">
              <a:solidFill>
                <a:srgbClr val="0E0E0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preencoded.png" id="57" name="Google Shape;5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/>
          <p:nvPr/>
        </p:nvSpPr>
        <p:spPr>
          <a:xfrm>
            <a:off x="647100" y="458488"/>
            <a:ext cx="1986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Python Core. Lesson 1</a:t>
            </a:r>
            <a:endParaRPr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1</a:t>
            </a:r>
            <a:endParaRPr i="0" sz="9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Правила наименования переменных</a:t>
            </a:r>
            <a:endParaRPr/>
          </a:p>
        </p:txBody>
      </p:sp>
      <p:sp>
        <p:nvSpPr>
          <p:cNvPr id="144" name="Google Shape;144;p22"/>
          <p:cNvSpPr txBox="1"/>
          <p:nvPr>
            <p:ph idx="1" type="body"/>
          </p:nvPr>
        </p:nvSpPr>
        <p:spPr>
          <a:xfrm>
            <a:off x="311700" y="1178525"/>
            <a:ext cx="7079100" cy="3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Содержат латинские буквы, цифры и подчеркивания.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chemeClr val="dk1"/>
                </a:solidFill>
              </a:rPr>
              <a:t>Переменные с маленькой и большой буквы — это разные переменные.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chemeClr val="dk1"/>
                </a:solidFill>
              </a:rPr>
              <a:t>Рекомендуются строчные буквы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chemeClr val="dk1"/>
                </a:solidFill>
              </a:rPr>
              <a:t>Соединять несколько слов подчеркиванием – snake_case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chemeClr val="dk1"/>
                </a:solidFill>
              </a:rPr>
              <a:t>Описательный характер; age лучше, чем a, если переменная отражает возраст.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Не могут начинаться с цифры.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chemeClr val="dk1"/>
                </a:solidFill>
              </a:rPr>
              <a:t>Нельзя использовать ключевые слова Python</a:t>
            </a:r>
            <a:r>
              <a:rPr lang="en" sz="1400">
                <a:solidFill>
                  <a:schemeClr val="dk1"/>
                </a:solidFill>
              </a:rPr>
              <a:t> (в консоле help() → keywords)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chemeClr val="dk1"/>
                </a:solidFill>
              </a:rPr>
              <a:t>Нельзя использовать имена встроенных функций: print, min, max и т.д.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descr="preencoded.png" id="145" name="Google Shape;14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6" name="Google Shape;14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2025" y="3070600"/>
            <a:ext cx="2821974" cy="20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311700" y="253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Переприсваивание, каскадное и множественное присваивания</a:t>
            </a:r>
            <a:endParaRPr/>
          </a:p>
        </p:txBody>
      </p:sp>
      <p:sp>
        <p:nvSpPr>
          <p:cNvPr id="152" name="Google Shape;152;p23"/>
          <p:cNvSpPr txBox="1"/>
          <p:nvPr>
            <p:ph idx="1" type="body"/>
          </p:nvPr>
        </p:nvSpPr>
        <p:spPr>
          <a:xfrm>
            <a:off x="1946550" y="1434325"/>
            <a:ext cx="7079700" cy="7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Переприсваивание переменной. Создается новый объект, ссылка передвигается, старый объект удаляется сборщиком мусора, если на него не ссылаются другие переменные. </a:t>
            </a:r>
            <a:endParaRPr/>
          </a:p>
        </p:txBody>
      </p:sp>
      <p:sp>
        <p:nvSpPr>
          <p:cNvPr id="153" name="Google Shape;153;p23"/>
          <p:cNvSpPr/>
          <p:nvPr/>
        </p:nvSpPr>
        <p:spPr>
          <a:xfrm>
            <a:off x="600250" y="1562225"/>
            <a:ext cx="1087200" cy="37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х</a:t>
            </a:r>
            <a:r>
              <a:rPr lang="en" sz="1200"/>
              <a:t> = 9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х = “Привет”</a:t>
            </a:r>
            <a:endParaRPr sz="1200"/>
          </a:p>
        </p:txBody>
      </p:sp>
      <p:sp>
        <p:nvSpPr>
          <p:cNvPr id="154" name="Google Shape;154;p23"/>
          <p:cNvSpPr/>
          <p:nvPr/>
        </p:nvSpPr>
        <p:spPr>
          <a:xfrm>
            <a:off x="600250" y="2192800"/>
            <a:ext cx="1087200" cy="37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width</a:t>
            </a:r>
            <a:r>
              <a:rPr lang="en" sz="1200"/>
              <a:t> = 9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hight = width</a:t>
            </a:r>
            <a:endParaRPr sz="1200"/>
          </a:p>
        </p:txBody>
      </p:sp>
      <p:sp>
        <p:nvSpPr>
          <p:cNvPr id="155" name="Google Shape;155;p23"/>
          <p:cNvSpPr txBox="1"/>
          <p:nvPr>
            <p:ph idx="1" type="body"/>
          </p:nvPr>
        </p:nvSpPr>
        <p:spPr>
          <a:xfrm>
            <a:off x="1946550" y="2192800"/>
            <a:ext cx="7128600" cy="3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360">
                <a:solidFill>
                  <a:schemeClr val="dk1"/>
                </a:solidFill>
              </a:rPr>
              <a:t>Объект не копируется, просто две ссылки на один объект</a:t>
            </a:r>
            <a:endParaRPr sz="1360"/>
          </a:p>
        </p:txBody>
      </p:sp>
      <p:sp>
        <p:nvSpPr>
          <p:cNvPr id="156" name="Google Shape;156;p23"/>
          <p:cNvSpPr txBox="1"/>
          <p:nvPr>
            <p:ph idx="1" type="body"/>
          </p:nvPr>
        </p:nvSpPr>
        <p:spPr>
          <a:xfrm>
            <a:off x="1946550" y="3523725"/>
            <a:ext cx="7128600" cy="3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395">
                <a:solidFill>
                  <a:schemeClr val="dk1"/>
                </a:solidFill>
              </a:rPr>
              <a:t>Множественное присваивание. Переменные ссылаются на разные объекты.</a:t>
            </a:r>
            <a:endParaRPr sz="1395"/>
          </a:p>
        </p:txBody>
      </p:sp>
      <p:sp>
        <p:nvSpPr>
          <p:cNvPr id="157" name="Google Shape;157;p23"/>
          <p:cNvSpPr/>
          <p:nvPr/>
        </p:nvSpPr>
        <p:spPr>
          <a:xfrm>
            <a:off x="600250" y="2765450"/>
            <a:ext cx="1087200" cy="37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a = b = c = 1</a:t>
            </a:r>
            <a:endParaRPr sz="1200"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1946550" y="2705650"/>
            <a:ext cx="71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Каскадное присваивание. Все три переменные ссылаются на один объект.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Это можно проверить введя </a:t>
            </a:r>
            <a:r>
              <a:rPr lang="en" sz="1300">
                <a:solidFill>
                  <a:schemeClr val="dk1"/>
                </a:solidFill>
              </a:rPr>
              <a:t>print(id(a), id(b), id(c))</a:t>
            </a:r>
            <a:endParaRPr sz="1300"/>
          </a:p>
        </p:txBody>
      </p:sp>
      <p:sp>
        <p:nvSpPr>
          <p:cNvPr id="159" name="Google Shape;159;p23"/>
          <p:cNvSpPr/>
          <p:nvPr/>
        </p:nvSpPr>
        <p:spPr>
          <a:xfrm>
            <a:off x="600250" y="3523725"/>
            <a:ext cx="1087200" cy="37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a, b = 1, 2</a:t>
            </a:r>
            <a:endParaRPr sz="1200"/>
          </a:p>
        </p:txBody>
      </p:sp>
      <p:sp>
        <p:nvSpPr>
          <p:cNvPr id="160" name="Google Shape;160;p23"/>
          <p:cNvSpPr/>
          <p:nvPr/>
        </p:nvSpPr>
        <p:spPr>
          <a:xfrm>
            <a:off x="600250" y="4151175"/>
            <a:ext cx="1087200" cy="37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a, b = b, a</a:t>
            </a:r>
            <a:endParaRPr sz="1200"/>
          </a:p>
        </p:txBody>
      </p:sp>
      <p:sp>
        <p:nvSpPr>
          <p:cNvPr id="161" name="Google Shape;161;p23"/>
          <p:cNvSpPr txBox="1"/>
          <p:nvPr/>
        </p:nvSpPr>
        <p:spPr>
          <a:xfrm>
            <a:off x="1946550" y="4143800"/>
            <a:ext cx="507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Поменялись значения, на которые ссылались переменные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6" name="Google Shape;16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4"/>
          <p:cNvSpPr txBox="1"/>
          <p:nvPr>
            <p:ph type="title"/>
          </p:nvPr>
        </p:nvSpPr>
        <p:spPr>
          <a:xfrm>
            <a:off x="311700" y="422438"/>
            <a:ext cx="595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Live-coding преподавателя</a:t>
            </a:r>
            <a:endParaRPr/>
          </a:p>
        </p:txBody>
      </p:sp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311700" y="1242475"/>
            <a:ext cx="8520600" cy="31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Продемонстрируйте работу переменных и разных типов данных в файле </a:t>
            </a:r>
            <a:r>
              <a:rPr lang="en" sz="1500">
                <a:solidFill>
                  <a:srgbClr val="0000FF"/>
                </a:solidFill>
              </a:rPr>
              <a:t>live-coding.py</a:t>
            </a:r>
            <a:r>
              <a:rPr lang="en" sz="1500">
                <a:solidFill>
                  <a:schemeClr val="dk1"/>
                </a:solidFill>
              </a:rPr>
              <a:t>. </a:t>
            </a:r>
            <a:r>
              <a:rPr lang="en" sz="1500">
                <a:solidFill>
                  <a:schemeClr val="dk1"/>
                </a:solidFill>
              </a:rPr>
              <a:t>Объясните механизм работы кода.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Переменные с разным типом данных: строками, целыми и дробными числами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Вывод типа данных через print(type())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Обращение к несуществующим переменным или объявленным ниже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Переприсвание, каскадное присваивание, множественное присваивание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Наименования переменных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descr="preencoded.png" id="169" name="Google Shape;16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2025" y="3070600"/>
            <a:ext cx="2821974" cy="20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311700" y="445025"/>
            <a:ext cx="635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Вопросы для студентов</a:t>
            </a:r>
            <a:endParaRPr/>
          </a:p>
        </p:txBody>
      </p:sp>
      <p:sp>
        <p:nvSpPr>
          <p:cNvPr id="175" name="Google Shape;175;p25"/>
          <p:cNvSpPr txBox="1"/>
          <p:nvPr>
            <p:ph idx="1" type="body"/>
          </p:nvPr>
        </p:nvSpPr>
        <p:spPr>
          <a:xfrm>
            <a:off x="311700" y="13169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Перечислите составные элементы объекта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Что такое переменная в Python?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Из чего состоит переменная?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Какие есть правила наименования переменных в Python?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Опишите работу п</a:t>
            </a:r>
            <a:r>
              <a:rPr lang="en" sz="1600">
                <a:solidFill>
                  <a:schemeClr val="dk1"/>
                </a:solidFill>
              </a:rPr>
              <a:t>рисваивания, переприсваивания и множественного присваивания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С какими типами данных познакомились на уроке?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descr="preencoded.png" id="176" name="Google Shape;17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2025" y="3070600"/>
            <a:ext cx="2821974" cy="207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7" name="Google Shape;17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Задание в сессионном зале</a:t>
            </a:r>
            <a:endParaRPr/>
          </a:p>
        </p:txBody>
      </p:sp>
      <p:sp>
        <p:nvSpPr>
          <p:cNvPr id="183" name="Google Shape;183;p26"/>
          <p:cNvSpPr txBox="1"/>
          <p:nvPr>
            <p:ph idx="1" type="body"/>
          </p:nvPr>
        </p:nvSpPr>
        <p:spPr>
          <a:xfrm>
            <a:off x="311700" y="1333850"/>
            <a:ext cx="7188900" cy="3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Выполните задания в файле </a:t>
            </a:r>
            <a:r>
              <a:rPr lang="en" sz="1500">
                <a:solidFill>
                  <a:srgbClr val="0000FF"/>
                </a:solidFill>
              </a:rPr>
              <a:t>exercise_1.py</a:t>
            </a:r>
            <a:endParaRPr sz="1500">
              <a:solidFill>
                <a:srgbClr val="0000FF"/>
              </a:solidFill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Время выполнения: 20 минут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Как работать с заданием: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Поделитесь на команды по 3-4 человека и перейдите в сессионные залы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Один человек демонстрирует экран и записывает решение, все остальные вырабатывают решение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Вся команда должна понимать решение, объясняйте друг другу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descr="preencoded.png" id="184" name="Google Shape;18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2025" y="3070600"/>
            <a:ext cx="2821974" cy="207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5" name="Google Shape;18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Работа в сессионном зале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Презентация результатов</a:t>
            </a:r>
            <a:endParaRPr/>
          </a:p>
        </p:txBody>
      </p:sp>
      <p:sp>
        <p:nvSpPr>
          <p:cNvPr id="196" name="Google Shape;196;p28"/>
          <p:cNvSpPr txBox="1"/>
          <p:nvPr>
            <p:ph idx="1" type="body"/>
          </p:nvPr>
        </p:nvSpPr>
        <p:spPr>
          <a:xfrm>
            <a:off x="311700" y="1379525"/>
            <a:ext cx="6110700" cy="31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Пусть каждая команда покажет свои решения и расскажет: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что получилось сделать;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где были трудности и какие вопросы возникли в процессе решения.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Преподаватель разбирает решения, указывает на ошибки и показывает верный подход к решению. 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descr="preencoded.png" id="197" name="Google Shape;19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2025" y="3070600"/>
            <a:ext cx="2821974" cy="207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8" name="Google Shape;19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3" name="Google Shape;20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9"/>
          <p:cNvSpPr txBox="1"/>
          <p:nvPr/>
        </p:nvSpPr>
        <p:spPr>
          <a:xfrm>
            <a:off x="771098" y="842162"/>
            <a:ext cx="2102400" cy="1893300"/>
          </a:xfrm>
          <a:prstGeom prst="rect">
            <a:avLst/>
          </a:prstGeom>
          <a:noFill/>
          <a:ln>
            <a:noFill/>
          </a:ln>
          <a:effectLst>
            <a:outerShdw rotWithShape="0" algn="tl" dir="2700000" dist="292100">
              <a:srgbClr val="FFAB40">
                <a:alpha val="40000"/>
              </a:srgbClr>
            </a:outerShdw>
          </a:effectLst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lang="en" sz="1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1" i="0" sz="12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preencoded.png" id="205" name="Google Shape;20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3096" y="2652713"/>
            <a:ext cx="3390905" cy="24907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Google Shape;206;p29"/>
          <p:cNvCxnSpPr/>
          <p:nvPr/>
        </p:nvCxnSpPr>
        <p:spPr>
          <a:xfrm>
            <a:off x="2109537" y="0"/>
            <a:ext cx="0" cy="2711100"/>
          </a:xfrm>
          <a:prstGeom prst="straightConnector1">
            <a:avLst/>
          </a:prstGeom>
          <a:noFill/>
          <a:ln cap="flat" cmpd="sng" w="63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reencoded.png" id="207" name="Google Shape;207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9"/>
          <p:cNvSpPr/>
          <p:nvPr/>
        </p:nvSpPr>
        <p:spPr>
          <a:xfrm>
            <a:off x="2495350" y="1268025"/>
            <a:ext cx="6077100" cy="22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1" lang="en" sz="43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Числа и операции над ними</a:t>
            </a:r>
            <a:endParaRPr b="1" sz="43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Типы числе в Python</a:t>
            </a:r>
            <a:endParaRPr/>
          </a:p>
        </p:txBody>
      </p:sp>
      <p:sp>
        <p:nvSpPr>
          <p:cNvPr id="214" name="Google Shape;214;p30"/>
          <p:cNvSpPr txBox="1"/>
          <p:nvPr>
            <p:ph idx="1" type="body"/>
          </p:nvPr>
        </p:nvSpPr>
        <p:spPr>
          <a:xfrm>
            <a:off x="311700" y="1726675"/>
            <a:ext cx="8520600" cy="28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int – целочисленный тип – 1, 2, 3, 4, -566, 1302909;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float – вещественный (дробный) тип – 0.12, 3.0, -68.892352, 29434230.1;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complex - комплексный тип – 3 + 5j;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5" name="Google Shape;21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2025" y="3070600"/>
            <a:ext cx="2821974" cy="207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6" name="Google Shape;21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1" name="Google Shape;22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2025" y="3070600"/>
            <a:ext cx="2821974" cy="207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2" name="Google Shape;22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Арифметические операции</a:t>
            </a:r>
            <a:endParaRPr/>
          </a:p>
        </p:txBody>
      </p:sp>
      <p:pic>
        <p:nvPicPr>
          <p:cNvPr id="224" name="Google Shape;22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4550" y="1624950"/>
            <a:ext cx="7294899" cy="223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3" name="Google Shape;6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028" y="0"/>
            <a:ext cx="384589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4" name="Google Shape;6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250" y="1057275"/>
            <a:ext cx="2838450" cy="3600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5" name="Google Shape;6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476250"/>
            <a:ext cx="1447473" cy="2666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6" name="Google Shape;66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1809751"/>
            <a:ext cx="1922238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/>
          <p:nvPr/>
        </p:nvSpPr>
        <p:spPr>
          <a:xfrm>
            <a:off x="664187" y="525574"/>
            <a:ext cx="10716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3985886" y="1057275"/>
            <a:ext cx="4833000" cy="3056100"/>
          </a:xfrm>
          <a:prstGeom prst="roundRect">
            <a:avLst>
              <a:gd fmla="val 394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4242008" y="1038408"/>
            <a:ext cx="38052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Montserrat SemiBold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Имя 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Montserrat SemiBold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Фамилия</a:t>
            </a:r>
            <a:b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900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4307033" y="1944993"/>
            <a:ext cx="3805200" cy="14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Текущая должность</a:t>
            </a:r>
            <a:endParaRPr b="1" i="0" sz="1100" u="none" cap="none" strike="noStrike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-184150" lvl="0" marL="228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Количество лет опыта</a:t>
            </a:r>
            <a:endParaRPr b="0" i="0" sz="1100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84150" lvl="0" marL="228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Самые яркие проекты</a:t>
            </a:r>
            <a:endParaRPr b="0" i="0" sz="1100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84150" lvl="0" marL="228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Дополнительная информация по вашему</a:t>
            </a:r>
            <a:r>
              <a:rPr lang="en" sz="1100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 у</a:t>
            </a:r>
            <a:r>
              <a:rPr b="0" i="0" lang="en" sz="1100" u="none" cap="none" strike="noStrike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смотрению</a:t>
            </a:r>
            <a:endParaRPr b="0" i="0" sz="1100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71" name="Google Shape;71;p14"/>
          <p:cNvGrpSpPr/>
          <p:nvPr/>
        </p:nvGrpSpPr>
        <p:grpSpPr>
          <a:xfrm>
            <a:off x="6691726" y="3347563"/>
            <a:ext cx="2453598" cy="1796682"/>
            <a:chOff x="12341323" y="5932463"/>
            <a:chExt cx="5946676" cy="4354538"/>
          </a:xfrm>
        </p:grpSpPr>
        <p:pic>
          <p:nvPicPr>
            <p:cNvPr descr="preencoded.png" id="72" name="Google Shape;72;p1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73" name="Google Shape;73;p1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74" name="Google Shape;74;p1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" name="Google Shape;75;p14"/>
            <p:cNvSpPr/>
            <p:nvPr/>
          </p:nvSpPr>
          <p:spPr>
            <a:xfrm rot="44789">
              <a:off x="15363783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0" i="0" sz="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4"/>
            <p:cNvSpPr/>
            <p:nvPr/>
          </p:nvSpPr>
          <p:spPr>
            <a:xfrm rot="44789">
              <a:off x="14906583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0" i="0" sz="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Google Shape;77;p14"/>
          <p:cNvSpPr txBox="1"/>
          <p:nvPr/>
        </p:nvSpPr>
        <p:spPr>
          <a:xfrm>
            <a:off x="975225" y="2567308"/>
            <a:ext cx="18405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Фото преподавателя</a:t>
            </a:r>
            <a:endParaRPr b="1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preencoded.png" id="78" name="Google Shape;78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/>
          <p:nvPr>
            <p:ph type="title"/>
          </p:nvPr>
        </p:nvSpPr>
        <p:spPr>
          <a:xfrm>
            <a:off x="311700" y="445025"/>
            <a:ext cx="436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Сложение двух чисел</a:t>
            </a:r>
            <a:endParaRPr/>
          </a:p>
        </p:txBody>
      </p:sp>
      <p:sp>
        <p:nvSpPr>
          <p:cNvPr id="230" name="Google Shape;230;p32"/>
          <p:cNvSpPr txBox="1"/>
          <p:nvPr>
            <p:ph idx="1" type="body"/>
          </p:nvPr>
        </p:nvSpPr>
        <p:spPr>
          <a:xfrm>
            <a:off x="311700" y="1285875"/>
            <a:ext cx="4101000" cy="35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Изначально есть 2 объекта. </a:t>
            </a:r>
            <a:r>
              <a:rPr lang="en" sz="1500">
                <a:solidFill>
                  <a:schemeClr val="dk1"/>
                </a:solidFill>
              </a:rPr>
              <a:t>О</a:t>
            </a:r>
            <a:r>
              <a:rPr lang="en" sz="1500">
                <a:solidFill>
                  <a:schemeClr val="dk1"/>
                </a:solidFill>
              </a:rPr>
              <a:t>ператор сложения складывает и создает новый объект с результатом.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Оператор присваивания создает ссылку на новый объект.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Объекты сложения (2, 3) удаляются сборщиком мусора, если на них нет других ссылок.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Выполнение операций происходит слева-направо (кроме возведения в степень, там наоборот).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231" name="Google Shape;2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8200" y="1285875"/>
            <a:ext cx="3512474" cy="288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2"/>
          <p:cNvSpPr txBox="1"/>
          <p:nvPr/>
        </p:nvSpPr>
        <p:spPr>
          <a:xfrm>
            <a:off x="6566075" y="647375"/>
            <a:ext cx="119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а = 2 + 3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Примеры арифметических операций</a:t>
            </a:r>
            <a:endParaRPr/>
          </a:p>
        </p:txBody>
      </p:sp>
      <p:pic>
        <p:nvPicPr>
          <p:cNvPr id="238" name="Google Shape;23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00" y="1544650"/>
            <a:ext cx="8453601" cy="260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 txBox="1"/>
          <p:nvPr>
            <p:ph idx="1" type="body"/>
          </p:nvPr>
        </p:nvSpPr>
        <p:spPr>
          <a:xfrm>
            <a:off x="1054824" y="3938925"/>
            <a:ext cx="7851300" cy="8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10 % 3  = 1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10 % 4 = 2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244" name="Google Shape;24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825" y="511600"/>
            <a:ext cx="7182123" cy="320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Изменение приоритета через скобки</a:t>
            </a:r>
            <a:endParaRPr/>
          </a:p>
        </p:txBody>
      </p:sp>
      <p:pic>
        <p:nvPicPr>
          <p:cNvPr id="250" name="Google Shape;2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00" y="1962837"/>
            <a:ext cx="8453601" cy="13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Сокращенная запись</a:t>
            </a:r>
            <a:endParaRPr/>
          </a:p>
        </p:txBody>
      </p:sp>
      <p:sp>
        <p:nvSpPr>
          <p:cNvPr id="256" name="Google Shape;256;p36"/>
          <p:cNvSpPr txBox="1"/>
          <p:nvPr>
            <p:ph idx="1" type="body"/>
          </p:nvPr>
        </p:nvSpPr>
        <p:spPr>
          <a:xfrm>
            <a:off x="612113" y="1901600"/>
            <a:ext cx="1665900" cy="21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 = i + 1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i += 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7" name="Google Shape;257;p36"/>
          <p:cNvSpPr txBox="1"/>
          <p:nvPr>
            <p:ph idx="1" type="body"/>
          </p:nvPr>
        </p:nvSpPr>
        <p:spPr>
          <a:xfrm>
            <a:off x="2278000" y="1901600"/>
            <a:ext cx="1665900" cy="19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= a - 3.5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a -= 3.5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8" name="Google Shape;258;p36"/>
          <p:cNvSpPr txBox="1"/>
          <p:nvPr>
            <p:ph idx="1" type="body"/>
          </p:nvPr>
        </p:nvSpPr>
        <p:spPr>
          <a:xfrm>
            <a:off x="4518016" y="1874150"/>
            <a:ext cx="1665900" cy="22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vk = vk * 142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vk *= 142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9" name="Google Shape;259;p36"/>
          <p:cNvSpPr txBox="1"/>
          <p:nvPr>
            <p:ph idx="1" type="body"/>
          </p:nvPr>
        </p:nvSpPr>
        <p:spPr>
          <a:xfrm>
            <a:off x="6865984" y="1901600"/>
            <a:ext cx="1665900" cy="23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ico = ico / 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ico /= 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preencoded.png" id="260" name="Google Shape;26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2025" y="3070600"/>
            <a:ext cx="2821974" cy="207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1" name="Google Shape;26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Встроенные математические функции </a:t>
            </a:r>
            <a:endParaRPr/>
          </a:p>
        </p:txBody>
      </p:sp>
      <p:sp>
        <p:nvSpPr>
          <p:cNvPr id="267" name="Google Shape;267;p37"/>
          <p:cNvSpPr txBox="1"/>
          <p:nvPr>
            <p:ph idx="1" type="body"/>
          </p:nvPr>
        </p:nvSpPr>
        <p:spPr>
          <a:xfrm>
            <a:off x="311700" y="1215075"/>
            <a:ext cx="8520600" cy="37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abs() – отрицательные числа в положительные – abc(-5) → 5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sum() – суммирует переданные аргументы – sum(3, 5) → 8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min() – выявление наименьшего числа – min(1, 2, 3) → 1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max() – выявление наибольшего числа – max(1, 2, 3) → 3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pow() – возведение в степень – pov(6, 2) —&gt; 36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round() - округление к ближайшему целому – round(1.2) → 1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round(7.87837, 2) → 7.88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Можно вызывать друг из друга: max(1, 2, abs(min(-3, 1, 2)), -10, 3)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700" u="sng">
                <a:solidFill>
                  <a:schemeClr val="hlink"/>
                </a:solidFill>
                <a:hlinkClick r:id="rId3"/>
              </a:rPr>
              <a:t>Встроенные в Python функции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/>
          <p:nvPr>
            <p:ph type="title"/>
          </p:nvPr>
        </p:nvSpPr>
        <p:spPr>
          <a:xfrm>
            <a:off x="311700" y="414300"/>
            <a:ext cx="595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Live-coding преподавателя</a:t>
            </a:r>
            <a:endParaRPr/>
          </a:p>
        </p:txBody>
      </p:sp>
      <p:sp>
        <p:nvSpPr>
          <p:cNvPr id="273" name="Google Shape;273;p38"/>
          <p:cNvSpPr txBox="1"/>
          <p:nvPr>
            <p:ph idx="1" type="body"/>
          </p:nvPr>
        </p:nvSpPr>
        <p:spPr>
          <a:xfrm>
            <a:off x="311700" y="1215075"/>
            <a:ext cx="8520600" cy="37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Продемонстрируйте работу с числами и арифметическими операциями в файле </a:t>
            </a:r>
            <a:r>
              <a:rPr lang="en" sz="1500">
                <a:solidFill>
                  <a:srgbClr val="0000FF"/>
                </a:solidFill>
              </a:rPr>
              <a:t>live-coding.py</a:t>
            </a:r>
            <a:r>
              <a:rPr lang="en" sz="1600">
                <a:solidFill>
                  <a:schemeClr val="dk1"/>
                </a:solidFill>
              </a:rPr>
              <a:t>.</a:t>
            </a:r>
            <a:br>
              <a:rPr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Объясните механизм работы кода.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Разные типы чисел: int, float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Выполнение арифметических операций +, -, *, /, //, %, **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Сокращенная запись +=, -=, *=, /+ и т.д.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Применение встроенных математических функций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descr="preencoded.png" id="274" name="Google Shape;27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2025" y="3070600"/>
            <a:ext cx="2821974" cy="207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5" name="Google Shape;27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Вопросы для студентов</a:t>
            </a:r>
            <a:endParaRPr/>
          </a:p>
        </p:txBody>
      </p:sp>
      <p:sp>
        <p:nvSpPr>
          <p:cNvPr id="281" name="Google Shape;281;p39"/>
          <p:cNvSpPr txBox="1"/>
          <p:nvPr>
            <p:ph idx="1" type="body"/>
          </p:nvPr>
        </p:nvSpPr>
        <p:spPr>
          <a:xfrm>
            <a:off x="311700" y="1297300"/>
            <a:ext cx="8520600" cy="32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Какие типы чисел есть в Python?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Перечислите арифметические операции в Python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Как происходит выполнение таких операций с точки зрения объектов и ссылок на объекты?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Какой порядок выполнения арифметических операций, как его можно поменять?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Перечислите запомнившиеся функции модуля math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6" name="Google Shape;28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3096" y="2652706"/>
            <a:ext cx="3390905" cy="2490788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Задание в сессионном зале</a:t>
            </a:r>
            <a:endParaRPr/>
          </a:p>
        </p:txBody>
      </p:sp>
      <p:sp>
        <p:nvSpPr>
          <p:cNvPr id="288" name="Google Shape;288;p40"/>
          <p:cNvSpPr txBox="1"/>
          <p:nvPr>
            <p:ph idx="1" type="body"/>
          </p:nvPr>
        </p:nvSpPr>
        <p:spPr>
          <a:xfrm>
            <a:off x="311700" y="1333850"/>
            <a:ext cx="7188900" cy="3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Выполните задания в файле </a:t>
            </a:r>
            <a:r>
              <a:rPr lang="en" sz="1500">
                <a:solidFill>
                  <a:srgbClr val="0000FF"/>
                </a:solidFill>
              </a:rPr>
              <a:t>exercise_2.py</a:t>
            </a:r>
            <a:endParaRPr sz="1500">
              <a:solidFill>
                <a:srgbClr val="0000FF"/>
              </a:solidFill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Время выполнения: 20 минут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Как работать с заданием: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Поделитесь на команды по 3 человека и перейдите в сессионные залы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Один человек демонстрирует экран и записывает решение, все остальные вырабатывают решение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Вся команда должна понимать решение, объясняйте друг другу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descr="preencoded.png" id="289" name="Google Shape;289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Работа в сессионном зале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/>
        </p:nvSpPr>
        <p:spPr>
          <a:xfrm>
            <a:off x="311700" y="445025"/>
            <a:ext cx="467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</a:rPr>
              <a:t>План</a:t>
            </a:r>
            <a:r>
              <a:rPr lang="en" sz="2800"/>
              <a:t> урока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311700" y="1818050"/>
            <a:ext cx="6010200" cy="25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222222"/>
              </a:buClr>
              <a:buSzPts val="1600"/>
              <a:buAutoNum type="arabicPeriod"/>
            </a:pPr>
            <a:r>
              <a:rPr lang="en" sz="1600">
                <a:solidFill>
                  <a:srgbClr val="222222"/>
                </a:solidFill>
              </a:rPr>
              <a:t>Данные и переменные</a:t>
            </a:r>
            <a:endParaRPr sz="1600">
              <a:solidFill>
                <a:srgbClr val="22222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600"/>
              <a:buAutoNum type="arabicPeriod"/>
            </a:pPr>
            <a:r>
              <a:rPr lang="en" sz="1600">
                <a:solidFill>
                  <a:srgbClr val="222222"/>
                </a:solidFill>
              </a:rPr>
              <a:t>Числа и операции над ними</a:t>
            </a:r>
            <a:endParaRPr sz="1600">
              <a:solidFill>
                <a:srgbClr val="22222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600"/>
              <a:buAutoNum type="arabicPeriod"/>
            </a:pPr>
            <a:r>
              <a:rPr lang="en" sz="1600">
                <a:solidFill>
                  <a:srgbClr val="222222"/>
                </a:solidFill>
              </a:rPr>
              <a:t>Функции print() и input()</a:t>
            </a:r>
            <a:endParaRPr sz="1600">
              <a:solidFill>
                <a:srgbClr val="22222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222222"/>
              </a:buClr>
              <a:buSzPts val="1600"/>
              <a:buAutoNum type="arabicPeriod"/>
            </a:pPr>
            <a:r>
              <a:rPr lang="en" sz="1600">
                <a:solidFill>
                  <a:srgbClr val="222222"/>
                </a:solidFill>
              </a:rPr>
              <a:t>Домашнее задание</a:t>
            </a:r>
            <a:endParaRPr sz="1600">
              <a:solidFill>
                <a:srgbClr val="222222"/>
              </a:solidFill>
            </a:endParaRPr>
          </a:p>
        </p:txBody>
      </p:sp>
      <p:pic>
        <p:nvPicPr>
          <p:cNvPr descr="preencoded.png" id="85" name="Google Shape;8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6" name="Google Shape;8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9728" y="1904144"/>
            <a:ext cx="4444272" cy="32393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7" name="Google Shape;8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Презентация результатов</a:t>
            </a:r>
            <a:endParaRPr/>
          </a:p>
        </p:txBody>
      </p:sp>
      <p:sp>
        <p:nvSpPr>
          <p:cNvPr id="300" name="Google Shape;300;p42"/>
          <p:cNvSpPr txBox="1"/>
          <p:nvPr>
            <p:ph idx="1" type="body"/>
          </p:nvPr>
        </p:nvSpPr>
        <p:spPr>
          <a:xfrm>
            <a:off x="311700" y="1379525"/>
            <a:ext cx="6110700" cy="31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Пусть каждая команда покажет свои решения и расскажет: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что получилось сделать;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где были трудности и какие вопросы возникли в процессе решения.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Преподаватель разбирает решения, указывает на ошибки и показывает верный подход к решению. 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descr="preencoded.png" id="301" name="Google Shape;30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3096" y="2652706"/>
            <a:ext cx="3390905" cy="24907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2" name="Google Shape;302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07" name="Google Shape;30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3"/>
          <p:cNvSpPr txBox="1"/>
          <p:nvPr/>
        </p:nvSpPr>
        <p:spPr>
          <a:xfrm>
            <a:off x="771098" y="842162"/>
            <a:ext cx="2102400" cy="1893300"/>
          </a:xfrm>
          <a:prstGeom prst="rect">
            <a:avLst/>
          </a:prstGeom>
          <a:noFill/>
          <a:ln>
            <a:noFill/>
          </a:ln>
          <a:effectLst>
            <a:outerShdw rotWithShape="0" algn="tl" dir="2700000" dist="292100">
              <a:srgbClr val="FFAB40">
                <a:alpha val="40000"/>
              </a:srgbClr>
            </a:outerShdw>
          </a:effectLst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lang="en" sz="1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1" i="0" sz="12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preencoded.png" id="309" name="Google Shape;309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3096" y="2652713"/>
            <a:ext cx="3390905" cy="24907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" name="Google Shape;310;p43"/>
          <p:cNvCxnSpPr/>
          <p:nvPr/>
        </p:nvCxnSpPr>
        <p:spPr>
          <a:xfrm>
            <a:off x="2109537" y="0"/>
            <a:ext cx="0" cy="2711100"/>
          </a:xfrm>
          <a:prstGeom prst="straightConnector1">
            <a:avLst/>
          </a:prstGeom>
          <a:noFill/>
          <a:ln cap="flat" cmpd="sng" w="63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reencoded.png" id="311" name="Google Shape;311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3"/>
          <p:cNvSpPr/>
          <p:nvPr/>
        </p:nvSpPr>
        <p:spPr>
          <a:xfrm>
            <a:off x="2495350" y="1268025"/>
            <a:ext cx="6077100" cy="22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1" lang="en" sz="43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Функции print() и input()</a:t>
            </a:r>
            <a:endParaRPr b="1" sz="43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print()</a:t>
            </a:r>
            <a:endParaRPr/>
          </a:p>
        </p:txBody>
      </p:sp>
      <p:sp>
        <p:nvSpPr>
          <p:cNvPr id="318" name="Google Shape;318;p44"/>
          <p:cNvSpPr txBox="1"/>
          <p:nvPr>
            <p:ph idx="1" type="body"/>
          </p:nvPr>
        </p:nvSpPr>
        <p:spPr>
          <a:xfrm>
            <a:off x="311700" y="1269875"/>
            <a:ext cx="85206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</a:t>
            </a:r>
            <a:r>
              <a:rPr lang="en">
                <a:solidFill>
                  <a:schemeClr val="dk1"/>
                </a:solidFill>
              </a:rPr>
              <a:t>rint() – вывод данных в консоль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preencoded.png" id="319" name="Google Shape;31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3096" y="2652706"/>
            <a:ext cx="3390905" cy="24907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0" name="Google Shape;320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5400" y="1998000"/>
            <a:ext cx="5448296" cy="2215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sep, end</a:t>
            </a:r>
            <a:endParaRPr/>
          </a:p>
        </p:txBody>
      </p:sp>
      <p:sp>
        <p:nvSpPr>
          <p:cNvPr id="327" name="Google Shape;327;p45"/>
          <p:cNvSpPr txBox="1"/>
          <p:nvPr>
            <p:ph idx="1" type="body"/>
          </p:nvPr>
        </p:nvSpPr>
        <p:spPr>
          <a:xfrm>
            <a:off x="311700" y="1076275"/>
            <a:ext cx="47040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" sz="1535">
                <a:solidFill>
                  <a:schemeClr val="dk1"/>
                </a:solidFill>
              </a:rPr>
              <a:t>Два необязательных именованных параметра</a:t>
            </a:r>
            <a:endParaRPr sz="1535">
              <a:solidFill>
                <a:schemeClr val="dk1"/>
              </a:solidFill>
            </a:endParaRPr>
          </a:p>
          <a:p>
            <a:pPr indent="-301625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"/>
              <a:buChar char="●"/>
            </a:pPr>
            <a:r>
              <a:rPr lang="en" sz="1535">
                <a:solidFill>
                  <a:schemeClr val="dk1"/>
                </a:solidFill>
              </a:rPr>
              <a:t>sep - разделитель между данными</a:t>
            </a:r>
            <a:endParaRPr sz="1535">
              <a:solidFill>
                <a:schemeClr val="dk1"/>
              </a:solidFill>
            </a:endParaRPr>
          </a:p>
          <a:p>
            <a:pPr indent="-301625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"/>
              <a:buChar char="●"/>
            </a:pPr>
            <a:r>
              <a:rPr lang="en" sz="1535">
                <a:solidFill>
                  <a:schemeClr val="dk1"/>
                </a:solidFill>
              </a:rPr>
              <a:t>end - завершающей символ или строка</a:t>
            </a:r>
            <a:endParaRPr sz="153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3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53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t/>
            </a:r>
            <a:endParaRPr sz="153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1000"/>
              </a:spcBef>
              <a:spcAft>
                <a:spcPts val="1000"/>
              </a:spcAft>
              <a:buSzPts val="605"/>
              <a:buNone/>
            </a:pPr>
            <a:r>
              <a:t/>
            </a:r>
            <a:endParaRPr sz="1535">
              <a:solidFill>
                <a:schemeClr val="dk1"/>
              </a:solidFill>
            </a:endParaRPr>
          </a:p>
        </p:txBody>
      </p:sp>
      <p:pic>
        <p:nvPicPr>
          <p:cNvPr id="328" name="Google Shape;32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6875" y="2204800"/>
            <a:ext cx="5426025" cy="253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input()</a:t>
            </a:r>
            <a:endParaRPr/>
          </a:p>
        </p:txBody>
      </p:sp>
      <p:sp>
        <p:nvSpPr>
          <p:cNvPr id="334" name="Google Shape;334;p46"/>
          <p:cNvSpPr txBox="1"/>
          <p:nvPr>
            <p:ph idx="1" type="body"/>
          </p:nvPr>
        </p:nvSpPr>
        <p:spPr>
          <a:xfrm>
            <a:off x="311700" y="1470875"/>
            <a:ext cx="85206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input()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# ввод данных из стандартного входного потока (часто клавиатуры)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 = input() </a:t>
            </a:r>
            <a:endParaRPr b="1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# в переменной будет хранится введенное значение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print(a, type(a)) </a:t>
            </a:r>
            <a:endParaRPr b="1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# все, что кладем в input() будет строкой, даже если вводим числа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Строки и переменные в print(</a:t>
            </a:r>
            <a:r>
              <a:rPr lang="en"/>
              <a:t>), input()</a:t>
            </a:r>
            <a:endParaRPr/>
          </a:p>
        </p:txBody>
      </p:sp>
      <p:sp>
        <p:nvSpPr>
          <p:cNvPr id="340" name="Google Shape;340;p47"/>
          <p:cNvSpPr txBox="1"/>
          <p:nvPr>
            <p:ph idx="1" type="body"/>
          </p:nvPr>
        </p:nvSpPr>
        <p:spPr>
          <a:xfrm>
            <a:off x="311700" y="1152475"/>
            <a:ext cx="8093400" cy="8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8">
                <a:solidFill>
                  <a:schemeClr val="dk1"/>
                </a:solidFill>
              </a:rPr>
              <a:t>Текст в print(), input() берется в кавычки. Соединение с переменными через запятые или F-строки.</a:t>
            </a:r>
            <a:endParaRPr sz="1608">
              <a:solidFill>
                <a:schemeClr val="dk1"/>
              </a:solidFill>
            </a:endParaRPr>
          </a:p>
        </p:txBody>
      </p:sp>
      <p:pic>
        <p:nvPicPr>
          <p:cNvPr id="341" name="Google Shape;34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975" y="2064725"/>
            <a:ext cx="6412901" cy="265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8"/>
          <p:cNvSpPr txBox="1"/>
          <p:nvPr>
            <p:ph type="title"/>
          </p:nvPr>
        </p:nvSpPr>
        <p:spPr>
          <a:xfrm>
            <a:off x="311700" y="292625"/>
            <a:ext cx="595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Live-coding преподавателя</a:t>
            </a:r>
            <a:endParaRPr/>
          </a:p>
        </p:txBody>
      </p:sp>
      <p:sp>
        <p:nvSpPr>
          <p:cNvPr id="347" name="Google Shape;347;p48"/>
          <p:cNvSpPr txBox="1"/>
          <p:nvPr>
            <p:ph idx="1" type="body"/>
          </p:nvPr>
        </p:nvSpPr>
        <p:spPr>
          <a:xfrm>
            <a:off x="311700" y="1516550"/>
            <a:ext cx="8520600" cy="34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Продемонстрируйте работу в файле </a:t>
            </a:r>
            <a:r>
              <a:rPr lang="en" sz="1500">
                <a:solidFill>
                  <a:srgbClr val="0000FF"/>
                </a:solidFill>
              </a:rPr>
              <a:t>live-coding.py</a:t>
            </a:r>
            <a:r>
              <a:rPr lang="en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print()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input()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sep=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end=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строки и переменные в print(), input()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Объясните механизм работы кода.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descr="preencoded.png" id="348" name="Google Shape;34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2025" y="3070600"/>
            <a:ext cx="2821974" cy="207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9" name="Google Shape;349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4" name="Google Shape;35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3096" y="2652706"/>
            <a:ext cx="3390905" cy="2490788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Задание в сессионном зале</a:t>
            </a:r>
            <a:endParaRPr/>
          </a:p>
        </p:txBody>
      </p:sp>
      <p:sp>
        <p:nvSpPr>
          <p:cNvPr id="356" name="Google Shape;356;p49"/>
          <p:cNvSpPr txBox="1"/>
          <p:nvPr>
            <p:ph idx="1" type="body"/>
          </p:nvPr>
        </p:nvSpPr>
        <p:spPr>
          <a:xfrm>
            <a:off x="311700" y="1333850"/>
            <a:ext cx="7188900" cy="3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Выполните задания в файле </a:t>
            </a:r>
            <a:r>
              <a:rPr lang="en" sz="1500">
                <a:solidFill>
                  <a:srgbClr val="0000FF"/>
                </a:solidFill>
              </a:rPr>
              <a:t>exercise_3.py</a:t>
            </a:r>
            <a:endParaRPr sz="1500">
              <a:solidFill>
                <a:srgbClr val="0000FF"/>
              </a:solidFill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Время выполнения: 20 минут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Как работать с заданием: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Поделитесь на команды по 3 человека и перейдите в сессионные залы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Один человек демонстрирует экран и записывает решение, все остальные вырабатывают решение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Вся команда должна понимать решение, объясняйте друг другу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descr="preencoded.png" id="357" name="Google Shape;357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0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Работа в сессионном зале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Презентация результатов</a:t>
            </a:r>
            <a:endParaRPr/>
          </a:p>
        </p:txBody>
      </p:sp>
      <p:sp>
        <p:nvSpPr>
          <p:cNvPr id="368" name="Google Shape;368;p51"/>
          <p:cNvSpPr txBox="1"/>
          <p:nvPr>
            <p:ph idx="1" type="body"/>
          </p:nvPr>
        </p:nvSpPr>
        <p:spPr>
          <a:xfrm>
            <a:off x="311700" y="1379525"/>
            <a:ext cx="6110700" cy="31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Пусть каждая команда покажет свои решения и расскажет: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что получилось сделать;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где были трудности и какие вопросы возникли в процессе решения.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Преподаватель разбирает решения, указывает на ошибки и показывает верный подход к решению. 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descr="preencoded.png" id="369" name="Google Shape;36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3096" y="2652706"/>
            <a:ext cx="3390905" cy="24907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0" name="Google Shape;370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2" name="Google Shape;9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3" name="Google Shape;9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9728" y="1904144"/>
            <a:ext cx="4444272" cy="32393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4" name="Google Shape;94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3375" y="704850"/>
            <a:ext cx="404812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5" name="Google Shape;95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/>
          <p:nvPr/>
        </p:nvSpPr>
        <p:spPr>
          <a:xfrm>
            <a:off x="477000" y="486000"/>
            <a:ext cx="60378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" sz="280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Правила вебинара</a:t>
            </a:r>
            <a:endParaRPr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472525" y="1470875"/>
            <a:ext cx="5447400" cy="30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34950" lvl="0" marL="2540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500"/>
              <a:buChar char="●"/>
            </a:pPr>
            <a:r>
              <a:rPr i="0" lang="en" sz="1500" u="none" cap="none" strike="noStrike">
                <a:solidFill>
                  <a:srgbClr val="030303"/>
                </a:solidFill>
              </a:rPr>
              <a:t>Камера должна быть включена на протяжении всего занятия.</a:t>
            </a:r>
            <a:endParaRPr i="0" sz="1500" u="none" cap="none" strike="noStrike">
              <a:solidFill>
                <a:srgbClr val="030303"/>
              </a:solidFill>
            </a:endParaRPr>
          </a:p>
          <a:p>
            <a:pPr indent="-234950" lvl="0" marL="254000" marR="0" rtl="0" algn="just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rgbClr val="030303"/>
              </a:buClr>
              <a:buSzPts val="1500"/>
              <a:buChar char="●"/>
            </a:pPr>
            <a:r>
              <a:rPr i="0" lang="en" sz="1500" u="none" cap="none" strike="noStrike">
                <a:solidFill>
                  <a:srgbClr val="030303"/>
                </a:solidFill>
              </a:rPr>
              <a:t>Организационные вопросы по обучению решаются с кураторами, а не на тематических занятиях.</a:t>
            </a:r>
            <a:endParaRPr i="0" sz="1500" u="none" cap="none" strike="noStrike">
              <a:solidFill>
                <a:srgbClr val="030303"/>
              </a:solidFill>
            </a:endParaRPr>
          </a:p>
          <a:p>
            <a:pPr indent="-234950" lvl="0" marL="254000" marR="0" rtl="0" algn="just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rgbClr val="030303"/>
              </a:buClr>
              <a:buSzPts val="1500"/>
              <a:buChar char="●"/>
            </a:pPr>
            <a:r>
              <a:rPr i="0" lang="en" sz="1500" u="none" cap="none" strike="noStrike">
                <a:solidFill>
                  <a:srgbClr val="030303"/>
                </a:solidFill>
              </a:rPr>
              <a:t>Вести себя уважительно и этично по отношению к остальным участникам занятия.</a:t>
            </a:r>
            <a:endParaRPr i="0" sz="1500" u="none" cap="none" strike="noStrike">
              <a:solidFill>
                <a:srgbClr val="030303"/>
              </a:solidFill>
            </a:endParaRPr>
          </a:p>
          <a:p>
            <a:pPr indent="-234950" lvl="0" marL="254000" marR="0" rtl="0" algn="just">
              <a:lnSpc>
                <a:spcPct val="115000"/>
              </a:lnSpc>
              <a:spcBef>
                <a:spcPts val="1300"/>
              </a:spcBef>
              <a:spcAft>
                <a:spcPts val="1300"/>
              </a:spcAft>
              <a:buClr>
                <a:srgbClr val="030303"/>
              </a:buClr>
              <a:buSzPts val="1500"/>
              <a:buChar char="●"/>
            </a:pPr>
            <a:r>
              <a:rPr i="0" lang="en" sz="1500" u="none" cap="none" strike="noStrike">
                <a:solidFill>
                  <a:srgbClr val="030303"/>
                </a:solidFill>
              </a:rPr>
              <a:t>Во время занятия будут интерактивные задания, будьте готовы </a:t>
            </a:r>
            <a:r>
              <a:rPr lang="en" sz="1500">
                <a:solidFill>
                  <a:srgbClr val="030303"/>
                </a:solidFill>
              </a:rPr>
              <a:t>взаимодействовать с другими участниками, демонстрировать рабочий экран</a:t>
            </a:r>
            <a:r>
              <a:rPr i="0" lang="en" sz="1500" u="none" cap="none" strike="noStrike">
                <a:solidFill>
                  <a:srgbClr val="030303"/>
                </a:solidFill>
              </a:rPr>
              <a:t>.</a:t>
            </a:r>
            <a:endParaRPr i="0" sz="15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75" name="Google Shape;37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2"/>
          <p:cNvSpPr txBox="1"/>
          <p:nvPr/>
        </p:nvSpPr>
        <p:spPr>
          <a:xfrm>
            <a:off x="771098" y="842162"/>
            <a:ext cx="2102400" cy="1893300"/>
          </a:xfrm>
          <a:prstGeom prst="rect">
            <a:avLst/>
          </a:prstGeom>
          <a:noFill/>
          <a:ln>
            <a:noFill/>
          </a:ln>
          <a:effectLst>
            <a:outerShdw rotWithShape="0" algn="tl" dir="2700000" dist="292100">
              <a:srgbClr val="FFAB40">
                <a:alpha val="40000"/>
              </a:srgbClr>
            </a:outerShdw>
          </a:effectLst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lang="en" sz="1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b="1" i="0" sz="12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preencoded.png" id="377" name="Google Shape;377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3096" y="2652713"/>
            <a:ext cx="3390905" cy="24907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8" name="Google Shape;378;p52"/>
          <p:cNvCxnSpPr/>
          <p:nvPr/>
        </p:nvCxnSpPr>
        <p:spPr>
          <a:xfrm>
            <a:off x="2109537" y="0"/>
            <a:ext cx="0" cy="2711100"/>
          </a:xfrm>
          <a:prstGeom prst="straightConnector1">
            <a:avLst/>
          </a:prstGeom>
          <a:noFill/>
          <a:ln cap="flat" cmpd="sng" w="63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reencoded.png" id="379" name="Google Shape;379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2"/>
          <p:cNvSpPr/>
          <p:nvPr/>
        </p:nvSpPr>
        <p:spPr>
          <a:xfrm>
            <a:off x="2495350" y="1580500"/>
            <a:ext cx="6077100" cy="19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1" lang="en" sz="43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Домашнее задание</a:t>
            </a:r>
            <a:endParaRPr b="1" sz="43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Домашнее задание</a:t>
            </a:r>
            <a:endParaRPr/>
          </a:p>
        </p:txBody>
      </p:sp>
      <p:pic>
        <p:nvPicPr>
          <p:cNvPr descr="preencoded.png" id="386" name="Google Shape;38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2025" y="3070600"/>
            <a:ext cx="2821974" cy="207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7" name="Google Shape;387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3"/>
          <p:cNvSpPr txBox="1"/>
          <p:nvPr/>
        </p:nvSpPr>
        <p:spPr>
          <a:xfrm>
            <a:off x="311700" y="2046425"/>
            <a:ext cx="8520600" cy="25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Выполните задания в файле </a:t>
            </a:r>
            <a:r>
              <a:rPr lang="en" sz="1500">
                <a:solidFill>
                  <a:srgbClr val="0000FF"/>
                </a:solidFill>
              </a:rPr>
              <a:t>homework.py</a:t>
            </a:r>
            <a:r>
              <a:rPr lang="en" sz="1500">
                <a:solidFill>
                  <a:srgbClr val="000000"/>
                </a:solidFill>
              </a:rPr>
              <a:t> в папке урока.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Прорешайте еще раз индивидуально все задания, которые решали в классе.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500"/>
              <a:t>Начните с тех, что не успели сделать в классе.</a:t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2" name="Google Shape;10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771098" y="842162"/>
            <a:ext cx="2102400" cy="1893300"/>
          </a:xfrm>
          <a:prstGeom prst="rect">
            <a:avLst/>
          </a:prstGeom>
          <a:noFill/>
          <a:ln>
            <a:noFill/>
          </a:ln>
          <a:effectLst>
            <a:outerShdw rotWithShape="0" algn="tl" dir="2700000" dist="292100">
              <a:srgbClr val="FFAB40">
                <a:alpha val="40000"/>
              </a:srgbClr>
            </a:outerShdw>
          </a:effectLst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lang="en" sz="1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1" i="0" sz="12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preencoded.png" id="104" name="Google Shape;10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3096" y="2652713"/>
            <a:ext cx="3390905" cy="24907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17"/>
          <p:cNvCxnSpPr/>
          <p:nvPr/>
        </p:nvCxnSpPr>
        <p:spPr>
          <a:xfrm>
            <a:off x="2109537" y="0"/>
            <a:ext cx="0" cy="2711100"/>
          </a:xfrm>
          <a:prstGeom prst="straightConnector1">
            <a:avLst/>
          </a:prstGeom>
          <a:noFill/>
          <a:ln cap="flat" cmpd="sng" w="63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reencoded.png" id="106" name="Google Shape;10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/>
          <p:nvPr/>
        </p:nvSpPr>
        <p:spPr>
          <a:xfrm>
            <a:off x="2495350" y="1525700"/>
            <a:ext cx="6077100" cy="20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1" lang="en" sz="43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Данные и п</a:t>
            </a:r>
            <a:r>
              <a:rPr b="1" lang="en" sz="43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еременные </a:t>
            </a:r>
            <a:endParaRPr b="1" sz="43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Программы могут</a:t>
            </a:r>
            <a:endParaRPr/>
          </a:p>
        </p:txBody>
      </p:sp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311700" y="1379525"/>
            <a:ext cx="8520600" cy="31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Хранить данные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Делать вычисления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Проверять условия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Запускать циклы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На этом уроке познакомимся с хранением данных и вычислениями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/>
          </a:p>
        </p:txBody>
      </p:sp>
      <p:pic>
        <p:nvPicPr>
          <p:cNvPr descr="preencoded.png" id="114" name="Google Shape;11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5" name="Google Shape;11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2025" y="3070600"/>
            <a:ext cx="2821974" cy="20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3525" y="3261300"/>
            <a:ext cx="3398500" cy="16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>
            <p:ph type="title"/>
          </p:nvPr>
        </p:nvSpPr>
        <p:spPr>
          <a:xfrm>
            <a:off x="311700" y="445025"/>
            <a:ext cx="71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Данные в Python</a:t>
            </a:r>
            <a:endParaRPr/>
          </a:p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311700" y="1000075"/>
            <a:ext cx="8520600" cy="24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Все данные в Python представлены объектами или отношениями между объектами.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Каждый объект в Python содержит три основные части: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" sz="1400">
                <a:solidFill>
                  <a:schemeClr val="dk1"/>
                </a:solidFill>
              </a:rPr>
              <a:t>Тип данных</a:t>
            </a:r>
            <a:r>
              <a:rPr lang="en" sz="1400">
                <a:solidFill>
                  <a:schemeClr val="dk1"/>
                </a:solidFill>
              </a:rPr>
              <a:t>: число, строка, список, словарь и т.д., при этом в объекте может быть только один тип данных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b="1" lang="en" sz="1400">
                <a:solidFill>
                  <a:schemeClr val="dk1"/>
                </a:solidFill>
              </a:rPr>
              <a:t>Значение: </a:t>
            </a:r>
            <a:r>
              <a:rPr lang="en" sz="1400">
                <a:solidFill>
                  <a:schemeClr val="dk1"/>
                </a:solidFill>
              </a:rPr>
              <a:t>конкретные данные, которые хранит объект, например, число 42, строка "hello"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b="1" lang="en" sz="1400">
                <a:solidFill>
                  <a:schemeClr val="dk1"/>
                </a:solidFill>
              </a:rPr>
              <a:t>Ссылка</a:t>
            </a:r>
            <a:r>
              <a:rPr lang="en" sz="1400">
                <a:solidFill>
                  <a:schemeClr val="dk1"/>
                </a:solidFill>
              </a:rPr>
              <a:t>: позволяет программам находить данный объект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descr="preencoded.png" id="123" name="Google Shape;12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Типы данных</a:t>
            </a:r>
            <a:endParaRPr/>
          </a:p>
        </p:txBody>
      </p:sp>
      <p:sp>
        <p:nvSpPr>
          <p:cNvPr id="129" name="Google Shape;129;p20"/>
          <p:cNvSpPr txBox="1"/>
          <p:nvPr>
            <p:ph idx="1" type="body"/>
          </p:nvPr>
        </p:nvSpPr>
        <p:spPr>
          <a:xfrm>
            <a:off x="311700" y="1152475"/>
            <a:ext cx="80568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На этом уроке будем работать с тремя типами данных: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строка – string – “Hello”, “Хлеб”, “карандаши, ручки и резинки”, “243”, “25 января”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целое число – integer – 24, -3565, 1, 0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дробное (вещественное) число – float – 2.3, -9.0, 139.5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Узнать тип можно через </a:t>
            </a:r>
            <a:r>
              <a:rPr lang="en" sz="1500">
                <a:solidFill>
                  <a:schemeClr val="dk1"/>
                </a:solidFill>
              </a:rPr>
              <a:t>print(type(&lt;переменная&gt;))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Тип данных определяет, какие операции могут выполняться с данными (например, математические операции могут быть цифрами, а перебор символов в строке), как данные будет храниться в памяти и т.д.</a:t>
            </a:r>
            <a:endParaRPr sz="1500"/>
          </a:p>
        </p:txBody>
      </p:sp>
      <p:pic>
        <p:nvPicPr>
          <p:cNvPr descr="preencoded.png" id="130" name="Google Shape;13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0532" y="465497"/>
            <a:ext cx="1138239" cy="4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Переменная</a:t>
            </a:r>
            <a:endParaRPr/>
          </a:p>
        </p:txBody>
      </p:sp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424675" y="1093375"/>
            <a:ext cx="4554300" cy="3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П</a:t>
            </a:r>
            <a:r>
              <a:rPr lang="en" sz="1500">
                <a:solidFill>
                  <a:schemeClr val="dk1"/>
                </a:solidFill>
              </a:rPr>
              <a:t>еременная - это ссылка на объект с данными.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Переменная состоит из: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имени переменной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оператора присваивания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значения, помещаемого в объект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При присваивании значения переменной, Python создает объект и устанавливает ссылку между именем переменной и объектом.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Тип данных заранее не прописывается (динамическая типизация).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9773" y="1017733"/>
            <a:ext cx="3345854" cy="1345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6750" y="2945417"/>
            <a:ext cx="377190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